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Nunito"/>
      <p:regular r:id="rId29"/>
      <p:bold r:id="rId30"/>
      <p:italic r:id="rId31"/>
      <p:boldItalic r:id="rId32"/>
    </p:embeddedFont>
    <p:embeddedFont>
      <p:font typeface="Maven Pro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italic.fntdata"/><Relationship Id="rId30" Type="http://schemas.openxmlformats.org/officeDocument/2006/relationships/font" Target="fonts/Nunito-bold.fntdata"/><Relationship Id="rId11" Type="http://schemas.openxmlformats.org/officeDocument/2006/relationships/slide" Target="slides/slide6.xml"/><Relationship Id="rId33" Type="http://schemas.openxmlformats.org/officeDocument/2006/relationships/font" Target="fonts/MavenPro-regular.fntdata"/><Relationship Id="rId10" Type="http://schemas.openxmlformats.org/officeDocument/2006/relationships/slide" Target="slides/slide5.xml"/><Relationship Id="rId32" Type="http://schemas.openxmlformats.org/officeDocument/2006/relationships/font" Target="fonts/Nuni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MavenPr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defc457d0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defc457d0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defc457d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defc457d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ansatz0() ist des matrix algo calc dings</a:t>
            </a:r>
            <a:br>
              <a:rPr lang="en"/>
            </a:br>
            <a:r>
              <a:rPr lang="en"/>
              <a:t>ansatz1() habn wir als view gespeichert ghabt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de8e94c44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de8e94c44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de8e94c44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de8e94c44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de8e94c44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de8e94c44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defc457d0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defc457d0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defc457d0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defc457d0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defc457d0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defc457d0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de8e94c44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de8e94c44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defa9a110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defa9a110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de87d71e6e_0_2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de87d71e6e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defa9a110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defa9a110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defa9a110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defa9a110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de8e94c446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de8e94c44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de8e94c446_0_59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de8e94c446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de87d71e6e_0_5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de87d71e6e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de87d71e6e_0_8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de87d71e6e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de87d71e6e_0_10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de87d71e6e_0_1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de87d71e6e_0_1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de87d71e6e_0_1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de87d71e6e_0_1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de87d71e6e_0_1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de87d71e6e_0_19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de87d71e6e_0_1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de8e94c44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de8e94c44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2.png"/><Relationship Id="rId6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13"/>
          <p:cNvPicPr preferRelativeResize="0"/>
          <p:nvPr/>
        </p:nvPicPr>
        <p:blipFill rotWithShape="1">
          <a:blip r:embed="rId3">
            <a:alphaModFix amt="19000"/>
          </a:blip>
          <a:srcRect b="0" l="3091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3"/>
          <p:cNvSpPr txBox="1"/>
          <p:nvPr>
            <p:ph type="ctrTitle"/>
          </p:nvPr>
        </p:nvSpPr>
        <p:spPr>
          <a:xfrm>
            <a:off x="824000" y="1613825"/>
            <a:ext cx="55782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Effiziente Matrixmultiplikation</a:t>
            </a:r>
            <a:endParaRPr/>
          </a:p>
        </p:txBody>
      </p:sp>
      <p:sp>
        <p:nvSpPr>
          <p:cNvPr id="279" name="Google Shape;279;p13"/>
          <p:cNvSpPr txBox="1"/>
          <p:nvPr/>
        </p:nvSpPr>
        <p:spPr>
          <a:xfrm>
            <a:off x="824000" y="4084750"/>
            <a:ext cx="51645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Alexander Weilert, Dragana Jovanovic</a:t>
            </a:r>
            <a:endParaRPr sz="24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Ansatz 1:</a:t>
            </a:r>
            <a:endParaRPr/>
          </a:p>
        </p:txBody>
      </p:sp>
      <p:sp>
        <p:nvSpPr>
          <p:cNvPr id="342" name="Google Shape;342;p22"/>
          <p:cNvSpPr txBox="1"/>
          <p:nvPr/>
        </p:nvSpPr>
        <p:spPr>
          <a:xfrm>
            <a:off x="1258575" y="1469400"/>
            <a:ext cx="3702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99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EXPLAIN ANALYZE</a:t>
            </a:r>
            <a:r>
              <a:rPr b="1" lang="en" sz="1100">
                <a:solidFill>
                  <a:srgbClr val="CC78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1100">
              <a:solidFill>
                <a:srgbClr val="CC783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99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b="1" lang="en" sz="110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a.i, b.j, </a:t>
            </a:r>
            <a:r>
              <a:rPr b="1" i="1" lang="en" sz="1100">
                <a:solidFill>
                  <a:srgbClr val="FF99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b="1" lang="en" sz="110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(A.val * B.val)</a:t>
            </a:r>
            <a:r>
              <a:rPr b="1" lang="en" sz="1100">
                <a:solidFill>
                  <a:srgbClr val="A9B7C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1100">
              <a:solidFill>
                <a:srgbClr val="A9B7C6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99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b="1" lang="en" sz="110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a, b </a:t>
            </a:r>
            <a:endParaRPr b="1" sz="1100">
              <a:solidFill>
                <a:schemeClr val="dk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99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b="1" lang="en" sz="110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a.j = b.i</a:t>
            </a:r>
            <a:r>
              <a:rPr b="1" lang="en" sz="1100">
                <a:solidFill>
                  <a:srgbClr val="9876AA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FF99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GROUP BY </a:t>
            </a:r>
            <a:r>
              <a:rPr b="1" lang="en" sz="110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a.i, b.j</a:t>
            </a:r>
            <a:endParaRPr b="1" sz="1100">
              <a:solidFill>
                <a:schemeClr val="dk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43" name="Google Shape;3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575" y="2403073"/>
            <a:ext cx="7120951" cy="2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Toy-Beispiel</a:t>
            </a:r>
            <a:endParaRPr/>
          </a:p>
        </p:txBody>
      </p:sp>
      <p:sp>
        <p:nvSpPr>
          <p:cNvPr id="349" name="Google Shape;349;p23"/>
          <p:cNvSpPr txBox="1"/>
          <p:nvPr/>
        </p:nvSpPr>
        <p:spPr>
          <a:xfrm>
            <a:off x="1189800" y="13696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ansatz0</a:t>
            </a: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();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0" name="Google Shape;350;p23"/>
          <p:cNvSpPr txBox="1"/>
          <p:nvPr/>
        </p:nvSpPr>
        <p:spPr>
          <a:xfrm>
            <a:off x="4826550" y="13696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ansatz1();</a:t>
            </a:r>
            <a:endParaRPr/>
          </a:p>
        </p:txBody>
      </p:sp>
      <p:pic>
        <p:nvPicPr>
          <p:cNvPr id="351" name="Google Shape;3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6553" y="1769875"/>
            <a:ext cx="3540952" cy="306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900" y="1769875"/>
            <a:ext cx="2897033" cy="306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24"/>
          <p:cNvPicPr preferRelativeResize="0"/>
          <p:nvPr/>
        </p:nvPicPr>
        <p:blipFill rotWithShape="1">
          <a:blip r:embed="rId3">
            <a:alphaModFix amt="19000"/>
          </a:blip>
          <a:srcRect b="0" l="3194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4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2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Alternativer Import für Ansatz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– einfache Option gewählt</a:t>
            </a:r>
            <a:endParaRPr/>
          </a:p>
        </p:txBody>
      </p:sp>
      <p:sp>
        <p:nvSpPr>
          <p:cNvPr id="364" name="Google Shape;364;p25"/>
          <p:cNvSpPr txBox="1"/>
          <p:nvPr>
            <p:ph idx="1" type="body"/>
          </p:nvPr>
        </p:nvSpPr>
        <p:spPr>
          <a:xfrm>
            <a:off x="1303800" y="1722600"/>
            <a:ext cx="72543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aven Pro"/>
              <a:buChar char="●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Funktion createVectorTable, die Tabellen löscht und erstellt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aven Pro"/>
              <a:buChar char="○"/>
            </a:pPr>
            <a:r>
              <a:rPr lang="en" sz="1300">
                <a:latin typeface="Maven Pro"/>
                <a:ea typeface="Maven Pro"/>
                <a:cs typeface="Maven Pro"/>
                <a:sym typeface="Maven Pro"/>
              </a:rPr>
              <a:t>Erstellung von zwei Tables “new_A” und “new_B”</a:t>
            </a:r>
            <a:endParaRPr sz="1300"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aven Pro"/>
              <a:buChar char="●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insertAnsatzA befüllt die </a:t>
            </a:r>
            <a:r>
              <a:rPr lang="en" u="sng">
                <a:latin typeface="Maven Pro"/>
                <a:ea typeface="Maven Pro"/>
                <a:cs typeface="Maven Pro"/>
                <a:sym typeface="Maven Pro"/>
              </a:rPr>
              <a:t>Zeilenwerte</a:t>
            </a:r>
            <a:r>
              <a:rPr lang="en">
                <a:latin typeface="Maven Pro"/>
                <a:ea typeface="Maven Pro"/>
                <a:cs typeface="Maven Pro"/>
                <a:sym typeface="Maven Pro"/>
              </a:rPr>
              <a:t> der Matrix in einen Array und gibt diese als “new_A” Table aus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aven Pro"/>
              <a:buChar char="●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insertAnsatzB befüllt die </a:t>
            </a:r>
            <a:r>
              <a:rPr lang="en" u="sng">
                <a:latin typeface="Maven Pro"/>
                <a:ea typeface="Maven Pro"/>
                <a:cs typeface="Maven Pro"/>
                <a:sym typeface="Maven Pro"/>
              </a:rPr>
              <a:t>Spaltenwerte </a:t>
            </a:r>
            <a:r>
              <a:rPr lang="en">
                <a:latin typeface="Maven Pro"/>
                <a:ea typeface="Maven Pro"/>
                <a:cs typeface="Maven Pro"/>
                <a:sym typeface="Maven Pro"/>
              </a:rPr>
              <a:t>der Matrix in einen Array und gibt diese als “new_B” Table aus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65" name="Google Shape;3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813" y="3612113"/>
            <a:ext cx="308610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4225" y="3612125"/>
            <a:ext cx="3173003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Ansatz 2</a:t>
            </a:r>
            <a:endParaRPr/>
          </a:p>
        </p:txBody>
      </p:sp>
      <p:sp>
        <p:nvSpPr>
          <p:cNvPr id="372" name="Google Shape;372;p26"/>
          <p:cNvSpPr txBox="1"/>
          <p:nvPr>
            <p:ph idx="1" type="body"/>
          </p:nvPr>
        </p:nvSpPr>
        <p:spPr>
          <a:xfrm>
            <a:off x="1303800" y="1515500"/>
            <a:ext cx="7343400" cy="30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aven Pro"/>
              <a:buChar char="●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SQL-Funktion dotproduct(), die die </a:t>
            </a:r>
            <a:r>
              <a:rPr lang="en">
                <a:latin typeface="Maven Pro"/>
                <a:ea typeface="Maven Pro"/>
                <a:cs typeface="Maven Pro"/>
                <a:sym typeface="Maven Pro"/>
              </a:rPr>
              <a:t>Matrixmultiplikation</a:t>
            </a:r>
            <a:r>
              <a:rPr lang="en">
                <a:latin typeface="Maven Pro"/>
                <a:ea typeface="Maven Pro"/>
                <a:cs typeface="Maven Pro"/>
                <a:sym typeface="Maven Pro"/>
              </a:rPr>
              <a:t> mit Vektoren (new_A, new_B) berechnet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aven Pro"/>
              <a:buChar char="●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Kreiert eine Table “new_C” und füllt diese mit dem Ergebnis der </a:t>
            </a:r>
            <a:r>
              <a:rPr lang="en">
                <a:latin typeface="Maven Pro"/>
                <a:ea typeface="Maven Pro"/>
                <a:cs typeface="Maven Pro"/>
                <a:sym typeface="Maven Pro"/>
              </a:rPr>
              <a:t>Berechnung</a:t>
            </a:r>
            <a:r>
              <a:rPr lang="en">
                <a:latin typeface="Maven Pro"/>
                <a:ea typeface="Maven Pro"/>
                <a:cs typeface="Maven Pro"/>
                <a:sym typeface="Maven Pro"/>
              </a:rPr>
              <a:t> aus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dotproduct(vector1 </a:t>
            </a:r>
            <a:r>
              <a:rPr lang="en">
                <a:solidFill>
                  <a:srgbClr val="FF9900"/>
                </a:solidFill>
                <a:latin typeface="Maven Pro"/>
                <a:ea typeface="Maven Pro"/>
                <a:cs typeface="Maven Pro"/>
                <a:sym typeface="Maven Pro"/>
              </a:rPr>
              <a:t>int[]</a:t>
            </a:r>
            <a:r>
              <a:rPr lang="en">
                <a:latin typeface="Maven Pro"/>
                <a:ea typeface="Maven Pro"/>
                <a:cs typeface="Maven Pro"/>
                <a:sym typeface="Maven Pro"/>
              </a:rPr>
              <a:t>, vector2 </a:t>
            </a:r>
            <a:r>
              <a:rPr lang="en">
                <a:solidFill>
                  <a:srgbClr val="FF9900"/>
                </a:solidFill>
                <a:latin typeface="Maven Pro"/>
                <a:ea typeface="Maven Pro"/>
                <a:cs typeface="Maven Pro"/>
                <a:sym typeface="Maven Pro"/>
              </a:rPr>
              <a:t>int[]</a:t>
            </a:r>
            <a:r>
              <a:rPr lang="en">
                <a:latin typeface="Maven Pro"/>
                <a:ea typeface="Maven Pro"/>
                <a:cs typeface="Maven Pro"/>
                <a:sym typeface="Maven Pro"/>
              </a:rPr>
              <a:t>)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73" name="Google Shape;3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4075" y="2876450"/>
            <a:ext cx="2503775" cy="21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Ansatz 2: dotproduct()</a:t>
            </a:r>
            <a:endParaRPr/>
          </a:p>
        </p:txBody>
      </p:sp>
      <p:pic>
        <p:nvPicPr>
          <p:cNvPr id="379" name="Google Shape;3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513" y="1451375"/>
            <a:ext cx="7395074" cy="299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8"/>
          <p:cNvSpPr txBox="1"/>
          <p:nvPr>
            <p:ph idx="1" type="body"/>
          </p:nvPr>
        </p:nvSpPr>
        <p:spPr>
          <a:xfrm>
            <a:off x="1303800" y="1693350"/>
            <a:ext cx="7030500" cy="28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aven Pro"/>
              <a:buChar char="●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Benchmark time insgesamt: ~51 min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aven Pro"/>
              <a:buChar char="○"/>
            </a:pPr>
            <a:r>
              <a:rPr lang="en" sz="1300">
                <a:latin typeface="Maven Pro"/>
                <a:ea typeface="Maven Pro"/>
                <a:cs typeface="Maven Pro"/>
                <a:sym typeface="Maven Pro"/>
              </a:rPr>
              <a:t>3 Ansätze á 1 Minute</a:t>
            </a:r>
            <a:endParaRPr sz="1300"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aven Pro"/>
              <a:buChar char="●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L: 8 Testwerte 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aven Pro"/>
              <a:buChar char="○"/>
            </a:pPr>
            <a:r>
              <a:rPr lang="en" sz="1300">
                <a:latin typeface="Maven Pro"/>
                <a:ea typeface="Maven Pro"/>
                <a:cs typeface="Maven Pro"/>
                <a:sym typeface="Maven Pro"/>
              </a:rPr>
              <a:t>L: 2^3 - 2^10 (inklusive)</a:t>
            </a:r>
            <a:endParaRPr sz="1300"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aven Pro"/>
              <a:buChar char="○"/>
            </a:pPr>
            <a:r>
              <a:rPr lang="en" sz="1300">
                <a:latin typeface="Maven Pro"/>
                <a:ea typeface="Maven Pro"/>
                <a:cs typeface="Maven Pro"/>
                <a:sym typeface="Maven Pro"/>
              </a:rPr>
              <a:t>Sparsity: 0.5 (immer)</a:t>
            </a:r>
            <a:endParaRPr sz="1300"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aven Pro"/>
              <a:buChar char="●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Sparsity: 9 Testwerte 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aven Pro"/>
              <a:buChar char="○"/>
            </a:pPr>
            <a:r>
              <a:rPr lang="en" sz="1300">
                <a:latin typeface="Maven Pro"/>
                <a:ea typeface="Maven Pro"/>
                <a:cs typeface="Maven Pro"/>
                <a:sym typeface="Maven Pro"/>
              </a:rPr>
              <a:t>L: 2^4</a:t>
            </a:r>
            <a:endParaRPr sz="1300"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aven Pro"/>
              <a:buChar char="○"/>
            </a:pPr>
            <a:r>
              <a:rPr lang="en" sz="1300">
                <a:latin typeface="Maven Pro"/>
                <a:ea typeface="Maven Pro"/>
                <a:cs typeface="Maven Pro"/>
                <a:sym typeface="Maven Pro"/>
              </a:rPr>
              <a:t>Sparsity 0.1 - 0.9 (inklusive)</a:t>
            </a:r>
            <a:endParaRPr sz="13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85" name="Google Shape;385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Benchmark: Grunddaten</a:t>
            </a:r>
            <a:endParaRPr/>
          </a:p>
        </p:txBody>
      </p:sp>
      <p:pic>
        <p:nvPicPr>
          <p:cNvPr id="386" name="Google Shape;386;p28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 flipH="1">
            <a:off x="7435765" y="47150"/>
            <a:ext cx="1661051" cy="150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Testdaten:</a:t>
            </a:r>
            <a:endParaRPr/>
          </a:p>
        </p:txBody>
      </p:sp>
      <p:sp>
        <p:nvSpPr>
          <p:cNvPr id="392" name="Google Shape;392;p29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9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400" y="1263775"/>
            <a:ext cx="5925200" cy="36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Benchmark - Laufzeit l</a:t>
            </a:r>
            <a:endParaRPr/>
          </a:p>
        </p:txBody>
      </p:sp>
      <p:sp>
        <p:nvSpPr>
          <p:cNvPr id="400" name="Google Shape;400;p30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0"/>
          <p:cNvSpPr txBox="1"/>
          <p:nvPr>
            <p:ph idx="2" type="body"/>
          </p:nvPr>
        </p:nvSpPr>
        <p:spPr>
          <a:xfrm>
            <a:off x="5899450" y="1693350"/>
            <a:ext cx="2434800" cy="29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02" name="Google Shape;4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1802" y="1693370"/>
            <a:ext cx="5500397" cy="298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Benchmark - Laufzeit sparsity</a:t>
            </a:r>
            <a:endParaRPr/>
          </a:p>
        </p:txBody>
      </p:sp>
      <p:sp>
        <p:nvSpPr>
          <p:cNvPr id="408" name="Google Shape;408;p31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1"/>
          <p:cNvSpPr txBox="1"/>
          <p:nvPr>
            <p:ph idx="2" type="body"/>
          </p:nvPr>
        </p:nvSpPr>
        <p:spPr>
          <a:xfrm>
            <a:off x="5899450" y="1700775"/>
            <a:ext cx="2434800" cy="29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10" name="Google Shape;4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1800" y="1700788"/>
            <a:ext cx="5500399" cy="298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Generelles Vorgehen</a:t>
            </a:r>
            <a:endParaRPr/>
          </a:p>
        </p:txBody>
      </p:sp>
      <p:sp>
        <p:nvSpPr>
          <p:cNvPr id="285" name="Google Shape;285;p14"/>
          <p:cNvSpPr txBox="1"/>
          <p:nvPr>
            <p:ph idx="1" type="body"/>
          </p:nvPr>
        </p:nvSpPr>
        <p:spPr>
          <a:xfrm>
            <a:off x="1061100" y="1509425"/>
            <a:ext cx="7515900" cy="3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1028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456"/>
              <a:buChar char="●"/>
            </a:pPr>
            <a:r>
              <a:rPr b="1" i="1" lang="en" sz="1455"/>
              <a:t>Vorgehensweise:</a:t>
            </a:r>
            <a:r>
              <a:rPr lang="en" sz="1455"/>
              <a:t> </a:t>
            </a:r>
            <a:endParaRPr sz="1455"/>
          </a:p>
          <a:p>
            <a:pPr indent="-321028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56"/>
              <a:buChar char="○"/>
            </a:pPr>
            <a:r>
              <a:rPr lang="en" sz="1455"/>
              <a:t>Termine und Treffen über Discord</a:t>
            </a:r>
            <a:endParaRPr sz="1455"/>
          </a:p>
          <a:p>
            <a:pPr indent="-321028" lvl="2" marL="1371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56"/>
              <a:buChar char="■"/>
            </a:pPr>
            <a:r>
              <a:rPr lang="en" sz="1455"/>
              <a:t>Besprechungen</a:t>
            </a:r>
            <a:endParaRPr sz="1455"/>
          </a:p>
          <a:p>
            <a:pPr indent="-321028" lvl="2" marL="1371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56"/>
              <a:buChar char="■"/>
            </a:pPr>
            <a:r>
              <a:rPr lang="en" sz="1455"/>
              <a:t>Gemeinsame Recherche/Codierungen</a:t>
            </a:r>
            <a:endParaRPr sz="1455"/>
          </a:p>
          <a:p>
            <a:pPr indent="-321028" lvl="2" marL="1371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56"/>
              <a:buChar char="■"/>
            </a:pPr>
            <a:r>
              <a:rPr lang="en" sz="1455"/>
              <a:t>Absprache ToDos fürs nächstes Treffen</a:t>
            </a:r>
            <a:endParaRPr sz="1455"/>
          </a:p>
          <a:p>
            <a:pPr indent="-321028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56"/>
              <a:buChar char="○"/>
            </a:pPr>
            <a:r>
              <a:rPr lang="en" sz="1455"/>
              <a:t>Codierung: Try, Error &amp; Retry</a:t>
            </a:r>
            <a:endParaRPr sz="1455"/>
          </a:p>
          <a:p>
            <a:pPr indent="-321028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56"/>
              <a:buChar char="○"/>
            </a:pPr>
            <a:r>
              <a:rPr lang="en" sz="1455"/>
              <a:t>Recherche: StandUp Meetings</a:t>
            </a:r>
            <a:endParaRPr sz="1455"/>
          </a:p>
          <a:p>
            <a:pPr indent="-321028" lvl="2" marL="1371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56"/>
              <a:buChar char="■"/>
            </a:pPr>
            <a:r>
              <a:rPr lang="en" sz="1455"/>
              <a:t>Erledigungen </a:t>
            </a:r>
            <a:endParaRPr sz="1455"/>
          </a:p>
          <a:p>
            <a:pPr indent="-321028" lvl="2" marL="1371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56"/>
              <a:buChar char="■"/>
            </a:pPr>
            <a:r>
              <a:rPr lang="en" sz="1455"/>
              <a:t>Lösungswege</a:t>
            </a:r>
            <a:endParaRPr sz="1455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Anzahl Iterationen für l</a:t>
            </a:r>
            <a:endParaRPr/>
          </a:p>
        </p:txBody>
      </p:sp>
      <p:sp>
        <p:nvSpPr>
          <p:cNvPr id="416" name="Google Shape;416;p32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2"/>
          <p:cNvSpPr txBox="1"/>
          <p:nvPr>
            <p:ph idx="2" type="body"/>
          </p:nvPr>
        </p:nvSpPr>
        <p:spPr>
          <a:xfrm>
            <a:off x="5936525" y="1700775"/>
            <a:ext cx="2397600" cy="29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18" name="Google Shape;41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8850" y="1700788"/>
            <a:ext cx="5500401" cy="298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Anzahl Iterationen für sparsity</a:t>
            </a:r>
            <a:endParaRPr/>
          </a:p>
        </p:txBody>
      </p:sp>
      <p:sp>
        <p:nvSpPr>
          <p:cNvPr id="424" name="Google Shape;424;p33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3"/>
          <p:cNvSpPr txBox="1"/>
          <p:nvPr>
            <p:ph idx="2" type="body"/>
          </p:nvPr>
        </p:nvSpPr>
        <p:spPr>
          <a:xfrm>
            <a:off x="5914275" y="1700775"/>
            <a:ext cx="2419800" cy="29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26" name="Google Shape;4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1800" y="1700788"/>
            <a:ext cx="5500401" cy="298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4"/>
          <p:cNvSpPr txBox="1"/>
          <p:nvPr>
            <p:ph type="title"/>
          </p:nvPr>
        </p:nvSpPr>
        <p:spPr>
          <a:xfrm>
            <a:off x="1303800" y="598575"/>
            <a:ext cx="5877900" cy="10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 lief gut, was nicht?</a:t>
            </a:r>
            <a:endParaRPr/>
          </a:p>
        </p:txBody>
      </p:sp>
      <p:sp>
        <p:nvSpPr>
          <p:cNvPr id="432" name="Google Shape;432;p34"/>
          <p:cNvSpPr txBox="1"/>
          <p:nvPr>
            <p:ph idx="1" type="body"/>
          </p:nvPr>
        </p:nvSpPr>
        <p:spPr>
          <a:xfrm>
            <a:off x="1056750" y="1660275"/>
            <a:ext cx="7030500" cy="31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21028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456"/>
              <a:buChar char="●"/>
            </a:pPr>
            <a:r>
              <a:rPr b="1" i="1" lang="en" sz="1455"/>
              <a:t>Erfolge:</a:t>
            </a:r>
            <a:r>
              <a:rPr lang="en" sz="1455"/>
              <a:t> </a:t>
            </a:r>
            <a:endParaRPr sz="1455"/>
          </a:p>
          <a:p>
            <a:pPr indent="-321028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56"/>
              <a:buChar char="○"/>
            </a:pPr>
            <a:r>
              <a:rPr lang="en" sz="1455"/>
              <a:t>Kommunikation &amp; Teamwork</a:t>
            </a:r>
            <a:endParaRPr sz="1455"/>
          </a:p>
          <a:p>
            <a:pPr indent="-321028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56"/>
              <a:buChar char="○"/>
            </a:pPr>
            <a:r>
              <a:rPr lang="en" sz="1455"/>
              <a:t>Wiederaufnahme</a:t>
            </a:r>
            <a:r>
              <a:rPr lang="en" sz="1455"/>
              <a:t> von “alten” Codestücken</a:t>
            </a:r>
            <a:endParaRPr sz="1455"/>
          </a:p>
          <a:p>
            <a:pPr indent="-321028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56"/>
              <a:buChar char="○"/>
            </a:pPr>
            <a:r>
              <a:rPr lang="en" sz="1455"/>
              <a:t>Implementierung möglichst sauber und organisiert gehalten</a:t>
            </a:r>
            <a:endParaRPr sz="1455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800">
                <a:latin typeface="Maven Pro"/>
                <a:ea typeface="Maven Pro"/>
                <a:cs typeface="Maven Pro"/>
                <a:sym typeface="Maven Pro"/>
              </a:rPr>
              <a:t>   Kernergebnis &amp; Fazit</a:t>
            </a:r>
            <a:endParaRPr sz="1455"/>
          </a:p>
          <a:p>
            <a:pPr indent="-32102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56"/>
              <a:buChar char="●"/>
            </a:pPr>
            <a:r>
              <a:rPr lang="en" sz="1500"/>
              <a:t>Auffrischung des Wissens von Linearer Algebra bzw. Matrixmultiplikation</a:t>
            </a:r>
            <a:endParaRPr sz="1455"/>
          </a:p>
          <a:p>
            <a:pPr indent="-32102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56"/>
              <a:buChar char="●"/>
            </a:pPr>
            <a:r>
              <a:rPr lang="en" sz="1455"/>
              <a:t>Danke!</a:t>
            </a:r>
            <a:endParaRPr sz="1455"/>
          </a:p>
        </p:txBody>
      </p:sp>
      <p:pic>
        <p:nvPicPr>
          <p:cNvPr descr="10 Matrix Memes That'll Have You Laughing Your Way To The Real World" id="433" name="Google Shape;433;p34"/>
          <p:cNvPicPr preferRelativeResize="0"/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>
            <a:off x="6562025" y="598575"/>
            <a:ext cx="2123400" cy="106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5"/>
          <p:cNvSpPr txBox="1"/>
          <p:nvPr>
            <p:ph type="title"/>
          </p:nvPr>
        </p:nvSpPr>
        <p:spPr>
          <a:xfrm>
            <a:off x="1303800" y="598575"/>
            <a:ext cx="71601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Danke für eure Aufmerksamkeit!</a:t>
            </a:r>
            <a:endParaRPr sz="3000"/>
          </a:p>
        </p:txBody>
      </p:sp>
      <p:pic>
        <p:nvPicPr>
          <p:cNvPr id="439" name="Google Shape;43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9175" y="1342650"/>
            <a:ext cx="4985651" cy="359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Setting:</a:t>
            </a:r>
            <a:endParaRPr/>
          </a:p>
        </p:txBody>
      </p:sp>
      <p:sp>
        <p:nvSpPr>
          <p:cNvPr id="291" name="Google Shape;291;p15"/>
          <p:cNvSpPr txBox="1"/>
          <p:nvPr>
            <p:ph idx="1" type="body"/>
          </p:nvPr>
        </p:nvSpPr>
        <p:spPr>
          <a:xfrm>
            <a:off x="1061100" y="1509425"/>
            <a:ext cx="7515900" cy="3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55"/>
              <a:t>Getestet auf:</a:t>
            </a:r>
            <a:endParaRPr b="1" sz="1455"/>
          </a:p>
          <a:p>
            <a:pPr indent="-321028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456"/>
              <a:buChar char="●"/>
            </a:pPr>
            <a:r>
              <a:rPr lang="en" sz="1455"/>
              <a:t>Prozessor: AMD Ryzen 7 5800 8-Core Prozessor 3801 MHz</a:t>
            </a:r>
            <a:endParaRPr sz="1455"/>
          </a:p>
          <a:p>
            <a:pPr indent="-321028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456"/>
              <a:buChar char="●"/>
            </a:pPr>
            <a:r>
              <a:rPr lang="en" sz="1455"/>
              <a:t>Grafikkarte: AMD Radeon RX 6800 XT (16GB VRAM)</a:t>
            </a:r>
            <a:endParaRPr sz="1455"/>
          </a:p>
          <a:p>
            <a:pPr indent="-321028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456"/>
              <a:buChar char="●"/>
            </a:pPr>
            <a:r>
              <a:rPr lang="en" sz="1455"/>
              <a:t>Arbeitsspeicher: 32 GB </a:t>
            </a:r>
            <a:endParaRPr sz="1455"/>
          </a:p>
          <a:p>
            <a:pPr indent="-321028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456"/>
              <a:buChar char="●"/>
            </a:pPr>
            <a:r>
              <a:rPr lang="en" sz="1455"/>
              <a:t> Betriebssystem: Windows 10 Pro 64Bit</a:t>
            </a:r>
            <a:endParaRPr sz="1455"/>
          </a:p>
          <a:p>
            <a:pPr indent="-321028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456"/>
              <a:buChar char="●"/>
            </a:pPr>
            <a:r>
              <a:rPr lang="en" sz="1455"/>
              <a:t>Entwicklungsumgebungen: </a:t>
            </a:r>
            <a:endParaRPr sz="1455"/>
          </a:p>
          <a:p>
            <a:pPr indent="-321028" lvl="1" marL="9144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456"/>
              <a:buChar char="○"/>
            </a:pPr>
            <a:r>
              <a:rPr lang="en" sz="1455"/>
              <a:t>pgAdmin4, Java: 21 (Intellij), Postgresql: 42.7.3</a:t>
            </a:r>
            <a:endParaRPr sz="1455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Zeitplanung &amp; Einhaltung</a:t>
            </a:r>
            <a:endParaRPr/>
          </a:p>
        </p:txBody>
      </p:sp>
      <p:sp>
        <p:nvSpPr>
          <p:cNvPr id="297" name="Google Shape;297;p16"/>
          <p:cNvSpPr txBox="1"/>
          <p:nvPr>
            <p:ph idx="1" type="body"/>
          </p:nvPr>
        </p:nvSpPr>
        <p:spPr>
          <a:xfrm>
            <a:off x="916650" y="1708400"/>
            <a:ext cx="7804800" cy="31719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ven Pro"/>
              <a:buChar char="●"/>
            </a:pPr>
            <a:r>
              <a:rPr b="1" lang="en" sz="1500">
                <a:latin typeface="Maven Pro"/>
                <a:ea typeface="Maven Pro"/>
                <a:cs typeface="Maven Pro"/>
                <a:sym typeface="Maven Pro"/>
              </a:rPr>
              <a:t>Aufwand: </a:t>
            </a:r>
            <a:endParaRPr b="1" sz="1500">
              <a:latin typeface="Maven Pro"/>
              <a:ea typeface="Maven Pro"/>
              <a:cs typeface="Maven Pro"/>
              <a:sym typeface="Maven Pro"/>
            </a:endParaRPr>
          </a:p>
          <a:p>
            <a:pPr indent="-3238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ven Pro"/>
              <a:buChar char="○"/>
            </a:pPr>
            <a:r>
              <a:rPr lang="en" sz="1500">
                <a:latin typeface="Maven Pro"/>
                <a:ea typeface="Maven Pro"/>
                <a:cs typeface="Maven Pro"/>
                <a:sym typeface="Maven Pro"/>
              </a:rPr>
              <a:t>machbar</a:t>
            </a:r>
            <a:endParaRPr sz="1500">
              <a:latin typeface="Maven Pro"/>
              <a:ea typeface="Maven Pro"/>
              <a:cs typeface="Maven Pro"/>
              <a:sym typeface="Maven Pro"/>
            </a:endParaRPr>
          </a:p>
          <a:p>
            <a:pPr indent="-3238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ven Pro"/>
              <a:buChar char="○"/>
            </a:pPr>
            <a:r>
              <a:rPr lang="en" sz="1500">
                <a:latin typeface="Maven Pro"/>
                <a:ea typeface="Maven Pro"/>
                <a:cs typeface="Maven Pro"/>
                <a:sym typeface="Maven Pro"/>
              </a:rPr>
              <a:t>Arbeitsaufwand: 1 Woche vor Phasen Abgabe jeweils 6h/Person</a:t>
            </a:r>
            <a:endParaRPr sz="1500">
              <a:latin typeface="Maven Pro"/>
              <a:ea typeface="Maven Pro"/>
              <a:cs typeface="Maven Pro"/>
              <a:sym typeface="Maven Pro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ven Pro"/>
              <a:buChar char="●"/>
            </a:pPr>
            <a:r>
              <a:rPr lang="en" sz="1500">
                <a:latin typeface="Maven Pro"/>
                <a:ea typeface="Maven Pro"/>
                <a:cs typeface="Maven Pro"/>
                <a:sym typeface="Maven Pro"/>
              </a:rPr>
              <a:t>Für jede Phase alles erfolgreich erledigt</a:t>
            </a:r>
            <a:endParaRPr sz="1500">
              <a:latin typeface="Maven Pro"/>
              <a:ea typeface="Maven Pro"/>
              <a:cs typeface="Maven Pro"/>
              <a:sym typeface="Maven Pro"/>
            </a:endParaRPr>
          </a:p>
          <a:p>
            <a:pPr indent="-3238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ven Pro"/>
              <a:buChar char="○"/>
            </a:pPr>
            <a:r>
              <a:rPr lang="en" sz="1500">
                <a:latin typeface="Maven Pro"/>
                <a:ea typeface="Maven Pro"/>
                <a:cs typeface="Maven Pro"/>
                <a:sym typeface="Maven Pro"/>
              </a:rPr>
              <a:t>Vorarbeit + Nacharbeit</a:t>
            </a:r>
            <a:endParaRPr sz="150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17"/>
          <p:cNvPicPr preferRelativeResize="0"/>
          <p:nvPr/>
        </p:nvPicPr>
        <p:blipFill rotWithShape="1">
          <a:blip r:embed="rId3">
            <a:alphaModFix amt="19000"/>
          </a:blip>
          <a:srcRect b="0" l="3297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7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1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generate()</a:t>
            </a:r>
            <a:endParaRPr/>
          </a:p>
        </p:txBody>
      </p:sp>
      <p:sp>
        <p:nvSpPr>
          <p:cNvPr id="309" name="Google Shape;309;p18"/>
          <p:cNvSpPr txBox="1"/>
          <p:nvPr>
            <p:ph idx="1" type="body"/>
          </p:nvPr>
        </p:nvSpPr>
        <p:spPr>
          <a:xfrm>
            <a:off x="831775" y="1380950"/>
            <a:ext cx="8062200" cy="3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aven Pro"/>
              <a:buChar char="●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generate() Funktion die Tabellen </a:t>
            </a:r>
            <a:r>
              <a:rPr lang="en">
                <a:latin typeface="Maven Pro"/>
                <a:ea typeface="Maven Pro"/>
                <a:cs typeface="Maven Pro"/>
                <a:sym typeface="Maven Pro"/>
              </a:rPr>
              <a:t>kreiert</a:t>
            </a:r>
            <a:r>
              <a:rPr lang="en">
                <a:latin typeface="Maven Pro"/>
                <a:ea typeface="Maven Pro"/>
                <a:cs typeface="Maven Pro"/>
                <a:sym typeface="Maven Pro"/>
              </a:rPr>
              <a:t> bzw. löscht, mit angegebener Größe l und sparsity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aven Pro"/>
              <a:buChar char="●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generateMatrix: Erstellt Matrizen-Arrays, prüft Sparsity mit Math.random() und fügt zufällige Werte (1-10) ein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aven Pro"/>
              <a:buChar char="●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insertMatrix fügt die generierten Matrizen in das DBMS 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Maven Pro"/>
                <a:ea typeface="Maven Pro"/>
                <a:cs typeface="Maven Pro"/>
                <a:sym typeface="Maven Pro"/>
              </a:rPr>
              <a:t>int [][][]</a:t>
            </a:r>
            <a:r>
              <a:rPr lang="en"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en">
                <a:latin typeface="Maven Pro"/>
                <a:ea typeface="Maven Pro"/>
                <a:cs typeface="Maven Pro"/>
                <a:sym typeface="Maven Pro"/>
              </a:rPr>
              <a:t>generate (</a:t>
            </a:r>
            <a:r>
              <a:rPr lang="en">
                <a:solidFill>
                  <a:srgbClr val="FF9900"/>
                </a:solidFill>
                <a:latin typeface="Maven Pro"/>
                <a:ea typeface="Maven Pro"/>
                <a:cs typeface="Maven Pro"/>
                <a:sym typeface="Maven Pro"/>
              </a:rPr>
              <a:t>int</a:t>
            </a:r>
            <a:r>
              <a:rPr lang="en">
                <a:latin typeface="Maven Pro"/>
                <a:ea typeface="Maven Pro"/>
                <a:cs typeface="Maven Pro"/>
                <a:sym typeface="Maven Pro"/>
              </a:rPr>
              <a:t> l, </a:t>
            </a:r>
            <a:r>
              <a:rPr lang="en">
                <a:solidFill>
                  <a:srgbClr val="FF9900"/>
                </a:solidFill>
                <a:latin typeface="Maven Pro"/>
                <a:ea typeface="Maven Pro"/>
                <a:cs typeface="Maven Pro"/>
                <a:sym typeface="Maven Pro"/>
              </a:rPr>
              <a:t>double </a:t>
            </a:r>
            <a:r>
              <a:rPr lang="en">
                <a:latin typeface="Maven Pro"/>
                <a:ea typeface="Maven Pro"/>
                <a:cs typeface="Maven Pro"/>
                <a:sym typeface="Maven Pro"/>
              </a:rPr>
              <a:t>sparsity)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Maven Pro"/>
                <a:ea typeface="Maven Pro"/>
                <a:cs typeface="Maven Pro"/>
                <a:sym typeface="Maven Pro"/>
              </a:rPr>
              <a:t>int[][]</a:t>
            </a:r>
            <a:r>
              <a:rPr lang="en">
                <a:latin typeface="Maven Pro"/>
                <a:ea typeface="Maven Pro"/>
                <a:cs typeface="Maven Pro"/>
                <a:sym typeface="Maven Pro"/>
              </a:rPr>
              <a:t> generateMatrix (</a:t>
            </a:r>
            <a:r>
              <a:rPr lang="en">
                <a:solidFill>
                  <a:srgbClr val="FF9900"/>
                </a:solidFill>
                <a:latin typeface="Maven Pro"/>
                <a:ea typeface="Maven Pro"/>
                <a:cs typeface="Maven Pro"/>
                <a:sym typeface="Maven Pro"/>
              </a:rPr>
              <a:t>int[][]</a:t>
            </a:r>
            <a:r>
              <a:rPr lang="en">
                <a:latin typeface="Maven Pro"/>
                <a:ea typeface="Maven Pro"/>
                <a:cs typeface="Maven Pro"/>
                <a:sym typeface="Maven Pro"/>
              </a:rPr>
              <a:t> matrix, </a:t>
            </a:r>
            <a:r>
              <a:rPr lang="en">
                <a:solidFill>
                  <a:srgbClr val="FF9900"/>
                </a:solidFill>
                <a:latin typeface="Maven Pro"/>
                <a:ea typeface="Maven Pro"/>
                <a:cs typeface="Maven Pro"/>
                <a:sym typeface="Maven Pro"/>
              </a:rPr>
              <a:t>double </a:t>
            </a:r>
            <a:r>
              <a:rPr lang="en">
                <a:latin typeface="Maven Pro"/>
                <a:ea typeface="Maven Pro"/>
                <a:cs typeface="Maven Pro"/>
                <a:sym typeface="Maven Pro"/>
              </a:rPr>
              <a:t>sparsity</a:t>
            </a:r>
            <a:r>
              <a:rPr lang="en">
                <a:latin typeface="Maven Pro"/>
                <a:ea typeface="Maven Pro"/>
                <a:cs typeface="Maven Pro"/>
                <a:sym typeface="Maven Pro"/>
              </a:rPr>
              <a:t>)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insertMatrix (</a:t>
            </a:r>
            <a:r>
              <a:rPr lang="en">
                <a:solidFill>
                  <a:srgbClr val="FF9900"/>
                </a:solidFill>
                <a:latin typeface="Maven Pro"/>
                <a:ea typeface="Maven Pro"/>
                <a:cs typeface="Maven Pro"/>
                <a:sym typeface="Maven Pro"/>
              </a:rPr>
              <a:t>String</a:t>
            </a:r>
            <a:r>
              <a:rPr lang="en">
                <a:latin typeface="Maven Pro"/>
                <a:ea typeface="Maven Pro"/>
                <a:cs typeface="Maven Pro"/>
                <a:sym typeface="Maven Pro"/>
              </a:rPr>
              <a:t> tableName, </a:t>
            </a:r>
            <a:r>
              <a:rPr lang="en">
                <a:solidFill>
                  <a:srgbClr val="FF9900"/>
                </a:solidFill>
                <a:latin typeface="Maven Pro"/>
                <a:ea typeface="Maven Pro"/>
                <a:cs typeface="Maven Pro"/>
                <a:sym typeface="Maven Pro"/>
              </a:rPr>
              <a:t>int[][]</a:t>
            </a:r>
            <a:r>
              <a:rPr lang="en">
                <a:latin typeface="Maven Pro"/>
                <a:ea typeface="Maven Pro"/>
                <a:cs typeface="Maven Pro"/>
                <a:sym typeface="Maven Pro"/>
              </a:rPr>
              <a:t> matrix)</a:t>
            </a:r>
            <a:br>
              <a:rPr lang="en">
                <a:latin typeface="Maven Pro"/>
                <a:ea typeface="Maven Pro"/>
                <a:cs typeface="Maven Pro"/>
                <a:sym typeface="Maven Pro"/>
              </a:rPr>
            </a:br>
            <a:r>
              <a:rPr lang="en">
                <a:latin typeface="Maven Pro"/>
                <a:ea typeface="Maven Pro"/>
                <a:cs typeface="Maven Pro"/>
                <a:sym typeface="Maven Pro"/>
              </a:rPr>
              <a:t>	</a:t>
            </a:r>
            <a:r>
              <a:rPr lang="en" sz="1100">
                <a:latin typeface="Maven Pro"/>
                <a:ea typeface="Maven Pro"/>
                <a:cs typeface="Maven Pro"/>
                <a:sym typeface="Maven Pro"/>
              </a:rPr>
              <a:t>– </a:t>
            </a:r>
            <a:r>
              <a:rPr lang="en" sz="1100">
                <a:solidFill>
                  <a:srgbClr val="FF9900"/>
                </a:solidFill>
                <a:latin typeface="Maven Pro"/>
                <a:ea typeface="Maven Pro"/>
                <a:cs typeface="Maven Pro"/>
                <a:sym typeface="Maven Pro"/>
              </a:rPr>
              <a:t>CREATE TABLE</a:t>
            </a:r>
            <a:r>
              <a:rPr lang="en" sz="1100">
                <a:latin typeface="Maven Pro"/>
                <a:ea typeface="Maven Pro"/>
                <a:cs typeface="Maven Pro"/>
                <a:sym typeface="Maven Pro"/>
              </a:rPr>
              <a:t> A ( i </a:t>
            </a:r>
            <a:r>
              <a:rPr lang="en" sz="1100">
                <a:solidFill>
                  <a:srgbClr val="FF9900"/>
                </a:solidFill>
                <a:latin typeface="Maven Pro"/>
                <a:ea typeface="Maven Pro"/>
                <a:cs typeface="Maven Pro"/>
                <a:sym typeface="Maven Pro"/>
              </a:rPr>
              <a:t>INT</a:t>
            </a:r>
            <a:r>
              <a:rPr lang="en" sz="1100">
                <a:latin typeface="Maven Pro"/>
                <a:ea typeface="Maven Pro"/>
                <a:cs typeface="Maven Pro"/>
                <a:sym typeface="Maven Pro"/>
              </a:rPr>
              <a:t> , j </a:t>
            </a:r>
            <a:r>
              <a:rPr lang="en" sz="1100">
                <a:solidFill>
                  <a:srgbClr val="FF9900"/>
                </a:solidFill>
                <a:latin typeface="Maven Pro"/>
                <a:ea typeface="Maven Pro"/>
                <a:cs typeface="Maven Pro"/>
                <a:sym typeface="Maven Pro"/>
              </a:rPr>
              <a:t>INT</a:t>
            </a:r>
            <a:r>
              <a:rPr lang="en" sz="1100">
                <a:latin typeface="Maven Pro"/>
                <a:ea typeface="Maven Pro"/>
                <a:cs typeface="Maven Pro"/>
                <a:sym typeface="Maven Pro"/>
              </a:rPr>
              <a:t> , val </a:t>
            </a:r>
            <a:r>
              <a:rPr lang="en" sz="1100">
                <a:solidFill>
                  <a:srgbClr val="FF9900"/>
                </a:solidFill>
                <a:latin typeface="Maven Pro"/>
                <a:ea typeface="Maven Pro"/>
                <a:cs typeface="Maven Pro"/>
                <a:sym typeface="Maven Pro"/>
              </a:rPr>
              <a:t>INT</a:t>
            </a:r>
            <a:r>
              <a:rPr lang="en" sz="1100">
                <a:latin typeface="Maven Pro"/>
                <a:ea typeface="Maven Pro"/>
                <a:cs typeface="Maven Pro"/>
                <a:sym typeface="Maven Pro"/>
              </a:rPr>
              <a:t> , </a:t>
            </a:r>
            <a:r>
              <a:rPr lang="en" sz="1100">
                <a:solidFill>
                  <a:srgbClr val="FF9900"/>
                </a:solidFill>
                <a:latin typeface="Maven Pro"/>
                <a:ea typeface="Maven Pro"/>
                <a:cs typeface="Maven Pro"/>
                <a:sym typeface="Maven Pro"/>
              </a:rPr>
              <a:t>PRIMARY KEY</a:t>
            </a:r>
            <a:r>
              <a:rPr lang="en" sz="1100">
                <a:latin typeface="Maven Pro"/>
                <a:ea typeface="Maven Pro"/>
                <a:cs typeface="Maven Pro"/>
                <a:sym typeface="Maven Pro"/>
              </a:rPr>
              <a:t> (i , j ))</a:t>
            </a:r>
            <a:endParaRPr sz="11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10" name="Google Shape;310;p18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7020550" y="3772275"/>
            <a:ext cx="2076300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Tabellen aus generate</a:t>
            </a:r>
            <a:endParaRPr/>
          </a:p>
        </p:txBody>
      </p:sp>
      <p:sp>
        <p:nvSpPr>
          <p:cNvPr id="316" name="Google Shape;316;p19"/>
          <p:cNvSpPr txBox="1"/>
          <p:nvPr/>
        </p:nvSpPr>
        <p:spPr>
          <a:xfrm>
            <a:off x="1155838" y="1212975"/>
            <a:ext cx="2153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Matrix A als 2D Array</a:t>
            </a:r>
            <a:endParaRPr sz="13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17" name="Google Shape;317;p19"/>
          <p:cNvSpPr txBox="1"/>
          <p:nvPr/>
        </p:nvSpPr>
        <p:spPr>
          <a:xfrm>
            <a:off x="6281433" y="1212975"/>
            <a:ext cx="2003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Matrix B als 2D Array</a:t>
            </a:r>
            <a:endParaRPr sz="13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18" name="Google Shape;318;p19"/>
          <p:cNvSpPr txBox="1"/>
          <p:nvPr/>
        </p:nvSpPr>
        <p:spPr>
          <a:xfrm>
            <a:off x="3442800" y="3357550"/>
            <a:ext cx="2258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Äquivalente Darstellung der Matrizen in der Datenbank ohne 0er</a:t>
            </a:r>
            <a:endParaRPr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19" name="Google Shape;3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575" y="1597875"/>
            <a:ext cx="1693868" cy="130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1413" y="1597875"/>
            <a:ext cx="1568425" cy="130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775" y="3109250"/>
            <a:ext cx="2529481" cy="187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9712" y="3109250"/>
            <a:ext cx="2531851" cy="187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Toy-Beispiel - Ansatz 0 </a:t>
            </a:r>
            <a:endParaRPr/>
          </a:p>
        </p:txBody>
      </p:sp>
      <p:sp>
        <p:nvSpPr>
          <p:cNvPr id="328" name="Google Shape;328;p20"/>
          <p:cNvSpPr txBox="1"/>
          <p:nvPr>
            <p:ph idx="1" type="body"/>
          </p:nvPr>
        </p:nvSpPr>
        <p:spPr>
          <a:xfrm>
            <a:off x="1352950" y="1597875"/>
            <a:ext cx="67098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aven Pro"/>
              <a:buChar char="●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Unser Algorithmus hat eine Laufzeit von </a:t>
            </a:r>
            <a:r>
              <a:rPr lang="en">
                <a:latin typeface="Maven Pro"/>
                <a:ea typeface="Maven Pro"/>
                <a:cs typeface="Maven Pro"/>
                <a:sym typeface="Maven Pro"/>
              </a:rPr>
              <a:t>O(n</a:t>
            </a:r>
            <a:r>
              <a:rPr baseline="30000" lang="en">
                <a:latin typeface="Maven Pro"/>
                <a:ea typeface="Maven Pro"/>
                <a:cs typeface="Maven Pro"/>
                <a:sym typeface="Maven Pro"/>
              </a:rPr>
              <a:t>3</a:t>
            </a:r>
            <a:r>
              <a:rPr lang="en">
                <a:latin typeface="Maven Pro"/>
                <a:ea typeface="Maven Pro"/>
                <a:cs typeface="Maven Pro"/>
                <a:sym typeface="Maven Pro"/>
              </a:rPr>
              <a:t>)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aven Pro"/>
              <a:buChar char="○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Algorithmus ist sub-kubisch, wenn Laufzeit kleiner O(n</a:t>
            </a:r>
            <a:r>
              <a:rPr baseline="30000" lang="en">
                <a:latin typeface="Maven Pro"/>
                <a:ea typeface="Maven Pro"/>
                <a:cs typeface="Maven Pro"/>
                <a:sym typeface="Maven Pro"/>
              </a:rPr>
              <a:t>3</a:t>
            </a:r>
            <a:r>
              <a:rPr lang="en">
                <a:latin typeface="Maven Pro"/>
                <a:ea typeface="Maven Pro"/>
                <a:cs typeface="Maven Pro"/>
                <a:sym typeface="Maven Pro"/>
              </a:rPr>
              <a:t>), bei uns nicht der Fall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aven Pro"/>
              <a:buChar char="●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Funktion beinhaltet drei for-Schleifen, die alle Spalten und Zeilen durchläuft, die </a:t>
            </a:r>
            <a:r>
              <a:rPr lang="en">
                <a:latin typeface="Maven Pro"/>
                <a:ea typeface="Maven Pro"/>
                <a:cs typeface="Maven Pro"/>
                <a:sym typeface="Maven Pro"/>
              </a:rPr>
              <a:t>jeweils</a:t>
            </a:r>
            <a:r>
              <a:rPr lang="en">
                <a:latin typeface="Maven Pro"/>
                <a:ea typeface="Maven Pro"/>
                <a:cs typeface="Maven Pro"/>
                <a:sym typeface="Maven Pro"/>
              </a:rPr>
              <a:t> die Länge n besitzen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Funktion: ansatz0 (</a:t>
            </a:r>
            <a:r>
              <a:rPr lang="en">
                <a:solidFill>
                  <a:srgbClr val="FF9900"/>
                </a:solidFill>
                <a:latin typeface="Maven Pro"/>
                <a:ea typeface="Maven Pro"/>
                <a:cs typeface="Maven Pro"/>
                <a:sym typeface="Maven Pro"/>
              </a:rPr>
              <a:t>int[][][]</a:t>
            </a:r>
            <a:r>
              <a:rPr lang="en">
                <a:latin typeface="Maven Pro"/>
                <a:ea typeface="Maven Pro"/>
                <a:cs typeface="Maven Pro"/>
                <a:sym typeface="Maven Pro"/>
              </a:rPr>
              <a:t> matrix)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29" name="Google Shape;3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2125" y="3187700"/>
            <a:ext cx="2952175" cy="152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Ansatz 1:</a:t>
            </a:r>
            <a:endParaRPr/>
          </a:p>
        </p:txBody>
      </p:sp>
      <p:pic>
        <p:nvPicPr>
          <p:cNvPr id="335" name="Google Shape;3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497288"/>
            <a:ext cx="5851851" cy="214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1"/>
          <p:cNvSpPr txBox="1"/>
          <p:nvPr>
            <p:ph idx="1" type="body"/>
          </p:nvPr>
        </p:nvSpPr>
        <p:spPr>
          <a:xfrm>
            <a:off x="1303800" y="3712000"/>
            <a:ext cx="67098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aven Pro"/>
              <a:buChar char="●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Selection auf A und B mit Berechnung der Multiplikationen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